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</p:embeddedFont>
    <p:embeddedFont>
      <p:font typeface="Inter Medium" panose="020B0604020202020204" charset="0"/>
      <p:regular r:id="rId30"/>
      <p:bold r:id="rId31"/>
    </p:embeddedFont>
    <p:embeddedFont>
      <p:font typeface="Inter SemiBold" panose="020B0604020202020204" charset="0"/>
      <p:regular r:id="rId32"/>
      <p:bold r:id="rId33"/>
    </p:embeddedFont>
    <p:embeddedFont>
      <p:font typeface="Lato Light" panose="020F0502020204030203" pitchFamily="34" charset="0"/>
      <p:regular r:id="rId34"/>
      <p:bold r:id="rId35"/>
      <p:italic r:id="rId36"/>
      <p:boldItalic r:id="rId37"/>
    </p:embeddedFont>
    <p:embeddedFont>
      <p:font typeface="League Spartan" panose="020B0604020202020204" charset="0"/>
      <p:regular r:id="rId38"/>
      <p:bold r:id="rId39"/>
    </p:embeddedFont>
    <p:embeddedFont>
      <p:font typeface="League Spartan Medium" panose="020B0604020202020204" charset="0"/>
      <p:regular r:id="rId40"/>
      <p:bold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pen Sans Medium" panose="020B0604020202020204" charset="0"/>
      <p:regular r:id="rId50"/>
      <p:bold r:id="rId51"/>
      <p:italic r:id="rId52"/>
      <p:boldItalic r:id="rId53"/>
    </p:embeddedFont>
    <p:embeddedFont>
      <p:font typeface="Poppins" panose="000005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7255E2-C226-42ED-A8E5-2D9F5136D0F6}">
  <a:tblStyle styleId="{617255E2-C226-42ED-A8E5-2D9F5136D0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font" Target="fonts/font34.fntdata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1e8987df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1e8987df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1e895e54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1e895e54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1e8987df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1e8987df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1e8987df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1e8987df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1e8987df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1e8987df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1e8987df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91e8987df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1e8987df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1e8987df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1e8987df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1e8987df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1e8987df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1e8987df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1e8987df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1e8987df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e8987df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1e8987dfe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1ab8e591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1ab8e591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1e8987dfe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91e8987dfe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91e8987dfe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91e8987dfe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1c80afe6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1c80afe6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1c80afe6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1c80afe6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1e26ce5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1e26ce5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1e26ce5f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1e26ce5f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1e895e54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1e895e54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1e895e5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1e895e5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1e895e5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1e895e5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 1">
  <p:cSld name="CUSTOM_3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912050" y="10010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2"/>
          </p:nvPr>
        </p:nvSpPr>
        <p:spPr>
          <a:xfrm>
            <a:off x="5476075" y="10010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44" name="Google Shape;144;p17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45" name="Google Shape;145;p1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55" name="Google Shape;155;p1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">
  <p:cSld name="Content Pag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6966156" y="4855751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457200" y="-1330"/>
            <a:ext cx="8479410" cy="28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A54"/>
              </a:buClr>
              <a:buSzPts val="1400"/>
              <a:buFont typeface="Montserrat"/>
              <a:buNone/>
              <a:defRPr sz="1400">
                <a:solidFill>
                  <a:srgbClr val="003A5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457200" y="281641"/>
            <a:ext cx="847941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98450" algn="l" rtl="0">
              <a:spcBef>
                <a:spcPts val="200"/>
              </a:spcBef>
              <a:spcAft>
                <a:spcPts val="0"/>
              </a:spcAft>
              <a:buClr>
                <a:srgbClr val="003A54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3A5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64" name="Google Shape;164;p19"/>
          <p:cNvGrpSpPr/>
          <p:nvPr/>
        </p:nvGrpSpPr>
        <p:grpSpPr>
          <a:xfrm>
            <a:off x="0" y="0"/>
            <a:ext cx="400050" cy="400050"/>
            <a:chOff x="0" y="0"/>
            <a:chExt cx="533400" cy="533400"/>
          </a:xfrm>
        </p:grpSpPr>
        <p:sp>
          <p:nvSpPr>
            <p:cNvPr id="165" name="Google Shape;165;p19"/>
            <p:cNvSpPr/>
            <p:nvPr/>
          </p:nvSpPr>
          <p:spPr>
            <a:xfrm>
              <a:off x="0" y="0"/>
              <a:ext cx="533400" cy="533400"/>
            </a:xfrm>
            <a:prstGeom prst="rect">
              <a:avLst/>
            </a:prstGeom>
            <a:solidFill>
              <a:srgbClr val="003A5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6" name="Google Shape;166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333" y="42333"/>
              <a:ext cx="448733" cy="4487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19"/>
          <p:cNvSpPr txBox="1">
            <a:spLocks noGrp="1"/>
          </p:cNvSpPr>
          <p:nvPr>
            <p:ph type="body" idx="2"/>
          </p:nvPr>
        </p:nvSpPr>
        <p:spPr>
          <a:xfrm>
            <a:off x="457200" y="735806"/>
            <a:ext cx="8479631" cy="395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04800" algn="l" rtl="0">
              <a:spcBef>
                <a:spcPts val="200"/>
              </a:spcBef>
              <a:spcAft>
                <a:spcPts val="0"/>
              </a:spcAft>
              <a:buClr>
                <a:srgbClr val="003A5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3A5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" name="Google Shape;33;p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4" name="Google Shape;44;p6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7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5" name="Google Shape;7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kaggle.com/datasets/aungpyaeap/supermarket-sale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stonelogistics.com/blog/post-holiday-spending-what-do-consumers-buy-in-januar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populationreview.com/countries/cities/myanma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/>
        </p:nvSpPr>
        <p:spPr>
          <a:xfrm>
            <a:off x="1198050" y="1022550"/>
            <a:ext cx="74616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Supermarket Sales</a:t>
            </a:r>
            <a:br>
              <a:rPr lang="en" sz="5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endParaRPr sz="10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Analysis, Insights, Takeaways</a:t>
            </a:r>
            <a:br>
              <a:rPr lang="en" sz="5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5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Presented by - Nicholas Kelsey Setiadi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0" y="1022550"/>
            <a:ext cx="1647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923425" y="526350"/>
            <a:ext cx="65700" cy="409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1422075" y="1709850"/>
            <a:ext cx="6444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Product Performance</a:t>
            </a:r>
            <a:endParaRPr sz="5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Which Product Line Sells the Best?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r>
              <a:rPr lang="en" sz="13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endParaRPr sz="12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3" name="Google Shape;263;p30"/>
          <p:cNvSpPr/>
          <p:nvPr/>
        </p:nvSpPr>
        <p:spPr>
          <a:xfrm rot="5400000">
            <a:off x="21787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1104400" y="1132725"/>
            <a:ext cx="59853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Overall,</a:t>
            </a:r>
            <a:r>
              <a:rPr lang="en" sz="1500" b="1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 Food and Beverages</a:t>
            </a: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generate the most </a:t>
            </a:r>
            <a:r>
              <a:rPr lang="en" sz="15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Sales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this quarter.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Followed by </a:t>
            </a:r>
            <a:r>
              <a:rPr lang="en" sz="1500" b="1">
                <a:solidFill>
                  <a:srgbClr val="00B6CB"/>
                </a:solidFill>
                <a:latin typeface="Inter"/>
                <a:ea typeface="Inter"/>
                <a:cs typeface="Inter"/>
                <a:sym typeface="Inter"/>
              </a:rPr>
              <a:t>Sports and Travel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and </a:t>
            </a:r>
            <a:r>
              <a:rPr lang="en" sz="1500" b="1">
                <a:solidFill>
                  <a:srgbClr val="F10096"/>
                </a:solidFill>
                <a:latin typeface="Inter"/>
                <a:ea typeface="Inter"/>
                <a:cs typeface="Inter"/>
                <a:sym typeface="Inter"/>
              </a:rPr>
              <a:t>Electronic Accessories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after.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400" y="2609337"/>
            <a:ext cx="6309698" cy="231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30"/>
          <p:cNvCxnSpPr/>
          <p:nvPr/>
        </p:nvCxnSpPr>
        <p:spPr>
          <a:xfrm>
            <a:off x="7570100" y="3420825"/>
            <a:ext cx="8700" cy="1016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30"/>
          <p:cNvSpPr txBox="1"/>
          <p:nvPr/>
        </p:nvSpPr>
        <p:spPr>
          <a:xfrm>
            <a:off x="4416700" y="3103375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17.38 %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4416700" y="3370450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17.07 %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4416700" y="3637513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16.82 %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4416700" y="3904588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16.81 %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4416700" y="4171663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16.68 %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4416700" y="4438738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15.23 %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401" y="2711225"/>
            <a:ext cx="2108350" cy="2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/>
          <p:nvPr/>
        </p:nvSpPr>
        <p:spPr>
          <a:xfrm>
            <a:off x="1198425" y="3039475"/>
            <a:ext cx="6047400" cy="8997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Which Product Line Sells the Best?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r>
              <a:rPr lang="en" sz="13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endParaRPr sz="12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" name="Google Shape;280;p31"/>
          <p:cNvSpPr/>
          <p:nvPr/>
        </p:nvSpPr>
        <p:spPr>
          <a:xfrm rot="5400000">
            <a:off x="21787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1104400" y="1132725"/>
            <a:ext cx="59853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However, </a:t>
            </a:r>
            <a:r>
              <a:rPr lang="en" sz="1500" b="1">
                <a:solidFill>
                  <a:srgbClr val="F10096"/>
                </a:solidFill>
                <a:latin typeface="Inter"/>
                <a:ea typeface="Inter"/>
                <a:cs typeface="Inter"/>
                <a:sym typeface="Inter"/>
              </a:rPr>
              <a:t>Electronic Accessories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remain the best seller in terms of </a:t>
            </a:r>
            <a:r>
              <a:rPr lang="en" sz="15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Quantity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○"/>
            </a:pPr>
            <a:r>
              <a:rPr lang="en" sz="1500" b="1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Food and Beverages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and </a:t>
            </a:r>
            <a:r>
              <a:rPr lang="en" sz="1500" b="1">
                <a:solidFill>
                  <a:srgbClr val="00B6CB"/>
                </a:solidFill>
                <a:latin typeface="Inter"/>
                <a:ea typeface="Inter"/>
                <a:cs typeface="Inter"/>
                <a:sym typeface="Inter"/>
              </a:rPr>
              <a:t>Sports and Travel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still remain within top 3 product lines.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4416700" y="3103375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17.38 %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4416700" y="3370450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17.07 %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4416700" y="3637513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16.82 %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4416700" y="3904588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16.81 %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4416700" y="4171663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16.68 %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4416700" y="4438738"/>
            <a:ext cx="5553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15.23 %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400" y="2609337"/>
            <a:ext cx="6309698" cy="23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400" y="2589058"/>
            <a:ext cx="6309701" cy="2321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31"/>
          <p:cNvCxnSpPr/>
          <p:nvPr/>
        </p:nvCxnSpPr>
        <p:spPr>
          <a:xfrm>
            <a:off x="7570100" y="3422050"/>
            <a:ext cx="8700" cy="1016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p31"/>
          <p:cNvSpPr/>
          <p:nvPr/>
        </p:nvSpPr>
        <p:spPr>
          <a:xfrm>
            <a:off x="1198425" y="3039475"/>
            <a:ext cx="6047400" cy="8652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Which Product Line Sells the Best in each </a:t>
            </a:r>
            <a:r>
              <a:rPr lang="en" sz="2300" i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Branch</a:t>
            </a: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" name="Google Shape;297;p32"/>
          <p:cNvSpPr/>
          <p:nvPr/>
        </p:nvSpPr>
        <p:spPr>
          <a:xfrm rot="5400000">
            <a:off x="21787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1047849" y="1069275"/>
            <a:ext cx="7073400" cy="18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 b="1" dirty="0">
                <a:solidFill>
                  <a:srgbClr val="F10096"/>
                </a:solidFill>
                <a:latin typeface="Inter"/>
                <a:ea typeface="Inter"/>
                <a:cs typeface="Inter"/>
                <a:sym typeface="Inter"/>
              </a:rPr>
              <a:t>Naypyitaw</a:t>
            </a:r>
            <a:r>
              <a:rPr lang="en" sz="1500" dirty="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→ </a:t>
            </a:r>
            <a:r>
              <a:rPr lang="en" sz="1500" b="1" dirty="0">
                <a:solidFill>
                  <a:srgbClr val="F10096"/>
                </a:solidFill>
                <a:latin typeface="Inter"/>
                <a:ea typeface="Inter"/>
                <a:cs typeface="Inter"/>
                <a:sym typeface="Inter"/>
              </a:rPr>
              <a:t>Food and Beverages</a:t>
            </a:r>
            <a:endParaRPr sz="1500" dirty="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Char char="○"/>
            </a:pPr>
            <a:r>
              <a:rPr lang="en" i="1" dirty="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Electronic Accessories</a:t>
            </a:r>
            <a:r>
              <a:rPr lang="en" dirty="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and </a:t>
            </a:r>
            <a:r>
              <a:rPr lang="en" i="1" dirty="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Fashion Accessories</a:t>
            </a:r>
            <a:r>
              <a:rPr lang="en" dirty="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also has high sales (i.e. Capital city’s popularity, faster product growth).</a:t>
            </a:r>
            <a:br>
              <a:rPr lang="en" sz="1300" dirty="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300" dirty="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 b="1" dirty="0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Yangon </a:t>
            </a:r>
            <a:r>
              <a:rPr lang="en" sz="1500" dirty="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→ </a:t>
            </a:r>
            <a:r>
              <a:rPr lang="en" sz="1500" b="1" dirty="0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Home and Lifestyle</a:t>
            </a:r>
            <a:endParaRPr sz="1500" b="1" dirty="0">
              <a:solidFill>
                <a:srgbClr val="0072F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 b="1" dirty="0">
                <a:solidFill>
                  <a:srgbClr val="00B6CB"/>
                </a:solidFill>
                <a:latin typeface="Inter"/>
                <a:ea typeface="Inter"/>
                <a:cs typeface="Inter"/>
                <a:sym typeface="Inter"/>
              </a:rPr>
              <a:t>Mandalay </a:t>
            </a:r>
            <a:r>
              <a:rPr lang="en" sz="1500" dirty="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→ </a:t>
            </a:r>
            <a:r>
              <a:rPr lang="en" sz="1500" b="1" dirty="0">
                <a:solidFill>
                  <a:srgbClr val="00B6CB"/>
                </a:solidFill>
                <a:latin typeface="Inter"/>
                <a:ea typeface="Inter"/>
                <a:cs typeface="Inter"/>
                <a:sym typeface="Inter"/>
              </a:rPr>
              <a:t>Sports and Travel</a:t>
            </a:r>
            <a:endParaRPr sz="1500" b="1" dirty="0">
              <a:solidFill>
                <a:srgbClr val="0072F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023" y="3007975"/>
            <a:ext cx="7516952" cy="19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/>
          <p:nvPr/>
        </p:nvSpPr>
        <p:spPr>
          <a:xfrm>
            <a:off x="1452024" y="3565475"/>
            <a:ext cx="1008000" cy="1407000"/>
          </a:xfrm>
          <a:prstGeom prst="rect">
            <a:avLst/>
          </a:prstGeom>
          <a:noFill/>
          <a:ln w="19050" cap="flat" cmpd="sng">
            <a:solidFill>
              <a:srgbClr val="F100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6078599" y="3538775"/>
            <a:ext cx="1008000" cy="1407000"/>
          </a:xfrm>
          <a:prstGeom prst="rect">
            <a:avLst/>
          </a:prstGeom>
          <a:noFill/>
          <a:ln w="19050" cap="flat" cmpd="sng">
            <a:solidFill>
              <a:srgbClr val="0072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2599049" y="3565475"/>
            <a:ext cx="1008000" cy="14070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/>
          <p:nvPr/>
        </p:nvSpPr>
        <p:spPr>
          <a:xfrm>
            <a:off x="923425" y="526350"/>
            <a:ext cx="65700" cy="409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1422075" y="1709850"/>
            <a:ext cx="6444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Customer Segments</a:t>
            </a:r>
            <a:endParaRPr sz="5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Members vs. Non-Members: Who Drives Sales?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34"/>
          <p:cNvSpPr/>
          <p:nvPr/>
        </p:nvSpPr>
        <p:spPr>
          <a:xfrm rot="5400000">
            <a:off x="21788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4285213" y="1218950"/>
            <a:ext cx="22827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Char char="●"/>
            </a:pPr>
            <a:r>
              <a:rPr lang="en" sz="13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The number of </a:t>
            </a:r>
            <a:r>
              <a:rPr lang="en" sz="1300" b="1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Members </a:t>
            </a:r>
            <a:r>
              <a:rPr lang="en" sz="13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vs </a:t>
            </a:r>
            <a:r>
              <a:rPr lang="en" sz="1300" b="1">
                <a:solidFill>
                  <a:srgbClr val="00B6CB"/>
                </a:solidFill>
                <a:latin typeface="Inter"/>
                <a:ea typeface="Inter"/>
                <a:cs typeface="Inter"/>
                <a:sym typeface="Inter"/>
              </a:rPr>
              <a:t>Non-Members</a:t>
            </a:r>
            <a:r>
              <a:rPr lang="en" sz="13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are roughly equal.</a:t>
            </a:r>
            <a:endParaRPr sz="13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1874350" y="4280300"/>
            <a:ext cx="756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$ 116,292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4425326" y="4280300"/>
            <a:ext cx="647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$ 97,219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6867400" y="4280300"/>
            <a:ext cx="647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$ 109,456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1121900" y="1218938"/>
            <a:ext cx="245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 b="1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Members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generate </a:t>
            </a:r>
            <a:r>
              <a:rPr lang="en" sz="1500" i="1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slightly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(</a:t>
            </a: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1.7 </a:t>
            </a:r>
            <a:r>
              <a:rPr lang="en" sz="15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% </a:t>
            </a:r>
            <a:r>
              <a:rPr lang="en" sz="1500" b="1">
                <a:solidFill>
                  <a:srgbClr val="93C47D"/>
                </a:solidFill>
                <a:latin typeface="Inter"/>
                <a:ea typeface="Inter"/>
                <a:cs typeface="Inter"/>
                <a:sym typeface="Inter"/>
              </a:rPr>
              <a:t>↑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) more sales.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50" y="2410725"/>
            <a:ext cx="2368649" cy="20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875" y="1146840"/>
            <a:ext cx="1965800" cy="171201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5665975" y="3832275"/>
            <a:ext cx="58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50.85 %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6567925" y="3832275"/>
            <a:ext cx="58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49.15 %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1717200" y="3122525"/>
            <a:ext cx="810900" cy="13152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2875" y="3122525"/>
            <a:ext cx="2052228" cy="1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4340175" y="3149425"/>
            <a:ext cx="22827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Char char="●"/>
            </a:pPr>
            <a:r>
              <a:rPr lang="en" sz="1300" b="1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Members </a:t>
            </a:r>
            <a:r>
              <a:rPr lang="en" sz="13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spend </a:t>
            </a:r>
            <a:br>
              <a:rPr lang="en" sz="13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300" b="1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1.5</a:t>
            </a:r>
            <a:r>
              <a:rPr lang="en" sz="13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%</a:t>
            </a:r>
            <a:r>
              <a:rPr lang="en" sz="13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more on average.</a:t>
            </a:r>
            <a:endParaRPr sz="13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4056408" y="1304612"/>
            <a:ext cx="47100" cy="324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1870573" y="3672533"/>
            <a:ext cx="603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50.85 %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2683911" y="3672533"/>
            <a:ext cx="603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49.15 %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 do Males vs. Females Spend on?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0" y="2460812"/>
            <a:ext cx="2642675" cy="22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/>
          <p:nvPr/>
        </p:nvSpPr>
        <p:spPr>
          <a:xfrm rot="5400000">
            <a:off x="21788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4425326" y="4280300"/>
            <a:ext cx="647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$ 97,219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6867400" y="4280300"/>
            <a:ext cx="647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$ 109,456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1121900" y="1218938"/>
            <a:ext cx="24546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 b="1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Females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generate </a:t>
            </a:r>
            <a:r>
              <a:rPr lang="en" sz="1500" i="1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slightly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(</a:t>
            </a: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3.9 </a:t>
            </a:r>
            <a:r>
              <a:rPr lang="en" sz="15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% </a:t>
            </a:r>
            <a:r>
              <a:rPr lang="en" sz="1500" b="1">
                <a:solidFill>
                  <a:srgbClr val="93C47D"/>
                </a:solidFill>
                <a:latin typeface="Inter"/>
                <a:ea typeface="Inter"/>
                <a:cs typeface="Inter"/>
                <a:sym typeface="Inter"/>
              </a:rPr>
              <a:t>↑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) more sales than </a:t>
            </a:r>
            <a:r>
              <a:rPr lang="en" sz="1500" b="1">
                <a:solidFill>
                  <a:srgbClr val="00B6CB"/>
                </a:solidFill>
                <a:latin typeface="Inter"/>
                <a:ea typeface="Inter"/>
                <a:cs typeface="Inter"/>
                <a:sym typeface="Inter"/>
              </a:rPr>
              <a:t>Males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5665975" y="3832275"/>
            <a:ext cx="58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50.85 %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6567925" y="3832275"/>
            <a:ext cx="58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49.15 %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1758425" y="3290775"/>
            <a:ext cx="871800" cy="1375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35"/>
          <p:cNvSpPr/>
          <p:nvPr/>
        </p:nvSpPr>
        <p:spPr>
          <a:xfrm>
            <a:off x="3983870" y="1304612"/>
            <a:ext cx="47100" cy="324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1961800" y="3832275"/>
            <a:ext cx="58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51.98 %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2872350" y="3832275"/>
            <a:ext cx="58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48.02 %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4285225" y="1218950"/>
            <a:ext cx="45495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 b="1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Females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spend on </a:t>
            </a:r>
            <a:r>
              <a:rPr lang="en" sz="1500" b="1">
                <a:solidFill>
                  <a:srgbClr val="0072F0"/>
                </a:solidFill>
                <a:latin typeface="Inter"/>
                <a:ea typeface="Inter"/>
                <a:cs typeface="Inter"/>
                <a:sym typeface="Inter"/>
              </a:rPr>
              <a:t>Food and Beverages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the most.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Surprisingly, </a:t>
            </a:r>
            <a:r>
              <a:rPr lang="en" sz="1500" b="1">
                <a:solidFill>
                  <a:srgbClr val="00B6CB"/>
                </a:solidFill>
                <a:latin typeface="Inter"/>
                <a:ea typeface="Inter"/>
                <a:cs typeface="Inter"/>
                <a:sym typeface="Inter"/>
              </a:rPr>
              <a:t>Males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spend on </a:t>
            </a:r>
            <a:r>
              <a:rPr lang="en" sz="1500" b="1">
                <a:solidFill>
                  <a:srgbClr val="00B6CB"/>
                </a:solidFill>
                <a:latin typeface="Inter"/>
                <a:ea typeface="Inter"/>
                <a:cs typeface="Inter"/>
                <a:sym typeface="Inter"/>
              </a:rPr>
              <a:t>Health and Beauty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the most.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125" y="2821800"/>
            <a:ext cx="4772401" cy="18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/>
          <p:nvPr/>
        </p:nvSpPr>
        <p:spPr>
          <a:xfrm>
            <a:off x="4515425" y="3380825"/>
            <a:ext cx="741000" cy="1247400"/>
          </a:xfrm>
          <a:prstGeom prst="rect">
            <a:avLst/>
          </a:prstGeom>
          <a:noFill/>
          <a:ln w="19050" cap="flat" cmpd="sng">
            <a:solidFill>
              <a:srgbClr val="0072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8093625" y="3380825"/>
            <a:ext cx="741000" cy="1247400"/>
          </a:xfrm>
          <a:prstGeom prst="rect">
            <a:avLst/>
          </a:prstGeom>
          <a:noFill/>
          <a:ln w="19050" cap="flat" cmpd="sng">
            <a:solidFill>
              <a:srgbClr val="00B6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Which Payment Method do Customers Prefer?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75" y="1980399"/>
            <a:ext cx="4064925" cy="15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/>
          <p:nvPr/>
        </p:nvSpPr>
        <p:spPr>
          <a:xfrm rot="5400000">
            <a:off x="21788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36"/>
          <p:cNvSpPr txBox="1"/>
          <p:nvPr/>
        </p:nvSpPr>
        <p:spPr>
          <a:xfrm>
            <a:off x="4425326" y="4280300"/>
            <a:ext cx="647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$ 97,219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6867400" y="4280300"/>
            <a:ext cx="647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$ 109,456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1121900" y="1218950"/>
            <a:ext cx="3602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Ewallet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seems to be the most popular payment method.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0" name="Google Shape;360;p36"/>
          <p:cNvSpPr/>
          <p:nvPr/>
        </p:nvSpPr>
        <p:spPr>
          <a:xfrm>
            <a:off x="948550" y="2519850"/>
            <a:ext cx="1171800" cy="9714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1961800" y="3832275"/>
            <a:ext cx="58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51.98 %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2872350" y="3832275"/>
            <a:ext cx="581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48.02 %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25" y="1980390"/>
            <a:ext cx="4064926" cy="156648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 txBox="1"/>
          <p:nvPr/>
        </p:nvSpPr>
        <p:spPr>
          <a:xfrm>
            <a:off x="4868425" y="1218950"/>
            <a:ext cx="3989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However, transactions using </a:t>
            </a:r>
            <a:r>
              <a:rPr lang="en" sz="1500" b="1">
                <a:solidFill>
                  <a:srgbClr val="F10096"/>
                </a:solidFill>
                <a:latin typeface="Inter"/>
                <a:ea typeface="Inter"/>
                <a:cs typeface="Inter"/>
                <a:sym typeface="Inter"/>
              </a:rPr>
              <a:t>Cash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generate higher total sales.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5" name="Google Shape;365;p36"/>
          <p:cNvSpPr/>
          <p:nvPr/>
        </p:nvSpPr>
        <p:spPr>
          <a:xfrm>
            <a:off x="5210575" y="2519850"/>
            <a:ext cx="1122600" cy="971400"/>
          </a:xfrm>
          <a:prstGeom prst="rect">
            <a:avLst/>
          </a:prstGeom>
          <a:noFill/>
          <a:ln w="19050" cap="flat" cmpd="sng">
            <a:solidFill>
              <a:srgbClr val="F100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>
            <a:spLocks noGrp="1"/>
          </p:cNvSpPr>
          <p:nvPr>
            <p:ph type="body" idx="4294967295"/>
          </p:nvPr>
        </p:nvSpPr>
        <p:spPr>
          <a:xfrm>
            <a:off x="1757425" y="929025"/>
            <a:ext cx="6795300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accent1"/>
                </a:solidFill>
              </a:rPr>
              <a:t>Highest sales throughout the quarter is seen in </a:t>
            </a:r>
            <a:r>
              <a:rPr lang="en" sz="1400" b="1" dirty="0">
                <a:solidFill>
                  <a:schemeClr val="accent1"/>
                </a:solidFill>
              </a:rPr>
              <a:t>January</a:t>
            </a:r>
            <a:r>
              <a:rPr lang="en" sz="1400" dirty="0">
                <a:solidFill>
                  <a:schemeClr val="accent1"/>
                </a:solidFill>
              </a:rPr>
              <a:t>. </a:t>
            </a:r>
            <a:br>
              <a:rPr lang="en" sz="1400" dirty="0">
                <a:solidFill>
                  <a:schemeClr val="accent1"/>
                </a:solidFill>
              </a:rPr>
            </a:br>
            <a:br>
              <a:rPr lang="en" sz="1400" dirty="0">
                <a:solidFill>
                  <a:schemeClr val="accent1"/>
                </a:solidFill>
              </a:rPr>
            </a:br>
            <a:r>
              <a:rPr lang="en" sz="1400" dirty="0">
                <a:solidFill>
                  <a:schemeClr val="accent1"/>
                </a:solidFill>
              </a:rPr>
              <a:t>Capitalize on </a:t>
            </a:r>
            <a:r>
              <a:rPr lang="en" sz="1400" b="1" dirty="0">
                <a:solidFill>
                  <a:schemeClr val="accent1"/>
                </a:solidFill>
              </a:rPr>
              <a:t>seasonal factors</a:t>
            </a:r>
            <a:r>
              <a:rPr lang="en" sz="1400" dirty="0">
                <a:solidFill>
                  <a:schemeClr val="accent1"/>
                </a:solidFill>
              </a:rPr>
              <a:t> such as </a:t>
            </a:r>
            <a:r>
              <a:rPr lang="en" sz="1400" b="1" dirty="0">
                <a:solidFill>
                  <a:schemeClr val="accent1"/>
                </a:solidFill>
              </a:rPr>
              <a:t>end-of-season discounts</a:t>
            </a:r>
            <a:r>
              <a:rPr lang="en" sz="1400" dirty="0">
                <a:solidFill>
                  <a:schemeClr val="accent1"/>
                </a:solidFill>
              </a:rPr>
              <a:t> to further improve sales.</a:t>
            </a:r>
            <a:endParaRPr sz="1100" dirty="0"/>
          </a:p>
        </p:txBody>
      </p:sp>
      <p:sp>
        <p:nvSpPr>
          <p:cNvPr id="371" name="Google Shape;371;p37"/>
          <p:cNvSpPr txBox="1"/>
          <p:nvPr/>
        </p:nvSpPr>
        <p:spPr>
          <a:xfrm>
            <a:off x="659175" y="320575"/>
            <a:ext cx="81468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Key Takeaways &amp; Recommendations</a:t>
            </a:r>
            <a:endParaRPr sz="18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37"/>
          <p:cNvSpPr/>
          <p:nvPr/>
        </p:nvSpPr>
        <p:spPr>
          <a:xfrm rot="5400000">
            <a:off x="21788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200" y="1025713"/>
            <a:ext cx="292500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917" y="320567"/>
            <a:ext cx="506775" cy="5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7"/>
          <p:cNvSpPr/>
          <p:nvPr/>
        </p:nvSpPr>
        <p:spPr>
          <a:xfrm>
            <a:off x="507763" y="988800"/>
            <a:ext cx="1183500" cy="78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3A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507763" y="2233063"/>
            <a:ext cx="1183500" cy="78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3A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507763" y="3681562"/>
            <a:ext cx="1183500" cy="78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3A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7"/>
          <p:cNvSpPr txBox="1"/>
          <p:nvPr/>
        </p:nvSpPr>
        <p:spPr>
          <a:xfrm>
            <a:off x="1779043" y="2206563"/>
            <a:ext cx="6795300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The supermarket is busiest on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Saturdays, 6pm - 8pm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endParaRPr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Optimize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staff 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allocation.</a:t>
            </a:r>
            <a:endParaRPr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Keep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items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well-stocked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Special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end-of-day promotions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maximizing items sold (i.e. Food).</a:t>
            </a:r>
            <a:endParaRPr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1757425" y="3652717"/>
            <a:ext cx="6795300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Despite Naypyitaw having the highest sales,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Yangon is a close 2nd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and has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more customers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&amp;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items sold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endParaRPr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175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●"/>
            </a:pP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Create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initiatives 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(i.e. marketing campaigns) to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drive sales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in Yangon further, as it has </a:t>
            </a:r>
            <a:r>
              <a:rPr lang="en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more potential customers</a:t>
            </a:r>
            <a:r>
              <a:rPr lang="en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0" name="Google Shape;380;p37"/>
          <p:cNvCxnSpPr/>
          <p:nvPr/>
        </p:nvCxnSpPr>
        <p:spPr>
          <a:xfrm>
            <a:off x="1465267" y="1189919"/>
            <a:ext cx="0" cy="461400"/>
          </a:xfrm>
          <a:prstGeom prst="straightConnector1">
            <a:avLst/>
          </a:prstGeom>
          <a:noFill/>
          <a:ln w="476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1" name="Google Shape;381;p37"/>
          <p:cNvCxnSpPr/>
          <p:nvPr/>
        </p:nvCxnSpPr>
        <p:spPr>
          <a:xfrm>
            <a:off x="1465255" y="2409349"/>
            <a:ext cx="0" cy="461400"/>
          </a:xfrm>
          <a:prstGeom prst="straightConnector1">
            <a:avLst/>
          </a:prstGeom>
          <a:noFill/>
          <a:ln w="476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37"/>
          <p:cNvCxnSpPr/>
          <p:nvPr/>
        </p:nvCxnSpPr>
        <p:spPr>
          <a:xfrm>
            <a:off x="1465255" y="3845743"/>
            <a:ext cx="0" cy="461400"/>
          </a:xfrm>
          <a:prstGeom prst="straightConnector1">
            <a:avLst/>
          </a:prstGeom>
          <a:noFill/>
          <a:ln w="476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37"/>
          <p:cNvSpPr txBox="1"/>
          <p:nvPr/>
        </p:nvSpPr>
        <p:spPr>
          <a:xfrm>
            <a:off x="692305" y="1127368"/>
            <a:ext cx="607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 sz="2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100"/>
          </a:p>
        </p:txBody>
      </p:sp>
      <p:sp>
        <p:nvSpPr>
          <p:cNvPr id="384" name="Google Shape;384;p37"/>
          <p:cNvSpPr txBox="1"/>
          <p:nvPr/>
        </p:nvSpPr>
        <p:spPr>
          <a:xfrm>
            <a:off x="692292" y="2389102"/>
            <a:ext cx="607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 sz="2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100"/>
          </a:p>
        </p:txBody>
      </p:sp>
      <p:sp>
        <p:nvSpPr>
          <p:cNvPr id="385" name="Google Shape;385;p37"/>
          <p:cNvSpPr txBox="1"/>
          <p:nvPr/>
        </p:nvSpPr>
        <p:spPr>
          <a:xfrm>
            <a:off x="692293" y="3825497"/>
            <a:ext cx="607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 sz="2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100"/>
          </a:p>
        </p:txBody>
      </p:sp>
      <p:cxnSp>
        <p:nvCxnSpPr>
          <p:cNvPr id="386" name="Google Shape;386;p37"/>
          <p:cNvCxnSpPr/>
          <p:nvPr/>
        </p:nvCxnSpPr>
        <p:spPr>
          <a:xfrm>
            <a:off x="1882243" y="2102672"/>
            <a:ext cx="65889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7" name="Google Shape;387;p37"/>
          <p:cNvCxnSpPr/>
          <p:nvPr/>
        </p:nvCxnSpPr>
        <p:spPr>
          <a:xfrm>
            <a:off x="1860618" y="3579904"/>
            <a:ext cx="65889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37"/>
          <p:cNvCxnSpPr/>
          <p:nvPr/>
        </p:nvCxnSpPr>
        <p:spPr>
          <a:xfrm>
            <a:off x="1847793" y="5014240"/>
            <a:ext cx="65889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9" name="Google Shape;3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1148" y="2571739"/>
            <a:ext cx="350626" cy="35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1151" y="3964706"/>
            <a:ext cx="350623" cy="33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4294967295"/>
          </p:nvPr>
        </p:nvSpPr>
        <p:spPr>
          <a:xfrm>
            <a:off x="1744600" y="1025725"/>
            <a:ext cx="65889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" sz="1400" dirty="0">
                <a:solidFill>
                  <a:schemeClr val="accent1"/>
                </a:solidFill>
              </a:rPr>
              <a:t>Top 3 product lines are </a:t>
            </a:r>
            <a:r>
              <a:rPr lang="en" sz="1400" b="1" dirty="0">
                <a:solidFill>
                  <a:schemeClr val="accent1"/>
                </a:solidFill>
              </a:rPr>
              <a:t>Food and Beverages</a:t>
            </a:r>
            <a:r>
              <a:rPr lang="en" sz="1400" dirty="0">
                <a:solidFill>
                  <a:schemeClr val="accent1"/>
                </a:solidFill>
              </a:rPr>
              <a:t>, </a:t>
            </a:r>
            <a:r>
              <a:rPr lang="en" sz="1400" b="1" dirty="0">
                <a:solidFill>
                  <a:schemeClr val="accent1"/>
                </a:solidFill>
              </a:rPr>
              <a:t>Electronic Accessories</a:t>
            </a:r>
            <a:r>
              <a:rPr lang="en" sz="1400" dirty="0">
                <a:solidFill>
                  <a:schemeClr val="accent1"/>
                </a:solidFill>
              </a:rPr>
              <a:t>, </a:t>
            </a:r>
            <a:r>
              <a:rPr lang="en" sz="1400" b="1" dirty="0">
                <a:solidFill>
                  <a:schemeClr val="accent1"/>
                </a:solidFill>
              </a:rPr>
              <a:t>Sports and Travel</a:t>
            </a:r>
            <a:r>
              <a:rPr lang="en" sz="1400" dirty="0">
                <a:solidFill>
                  <a:schemeClr val="accent1"/>
                </a:solidFill>
              </a:rPr>
              <a:t>.</a:t>
            </a:r>
            <a:endParaRPr sz="1400" dirty="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 dirty="0">
                <a:solidFill>
                  <a:schemeClr val="accent1"/>
                </a:solidFill>
              </a:rPr>
              <a:t>Optimize </a:t>
            </a:r>
            <a:r>
              <a:rPr lang="en" sz="1400" b="1" dirty="0">
                <a:solidFill>
                  <a:schemeClr val="accent1"/>
                </a:solidFill>
              </a:rPr>
              <a:t>product placement</a:t>
            </a:r>
            <a:r>
              <a:rPr lang="en" sz="1400" dirty="0">
                <a:solidFill>
                  <a:schemeClr val="accent1"/>
                </a:solidFill>
              </a:rPr>
              <a:t> and </a:t>
            </a:r>
            <a:r>
              <a:rPr lang="en" sz="1400" b="1" dirty="0">
                <a:solidFill>
                  <a:schemeClr val="accent1"/>
                </a:solidFill>
              </a:rPr>
              <a:t>visibility</a:t>
            </a:r>
            <a:r>
              <a:rPr lang="en" sz="1400" dirty="0">
                <a:solidFill>
                  <a:schemeClr val="accent1"/>
                </a:solidFill>
              </a:rPr>
              <a:t>.</a:t>
            </a:r>
            <a:endParaRPr sz="1400" dirty="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 dirty="0">
                <a:solidFill>
                  <a:schemeClr val="accent1"/>
                </a:solidFill>
              </a:rPr>
              <a:t>Create </a:t>
            </a:r>
            <a:r>
              <a:rPr lang="en" sz="1400" b="1" dirty="0">
                <a:solidFill>
                  <a:schemeClr val="accent1"/>
                </a:solidFill>
              </a:rPr>
              <a:t>cross-promotions</a:t>
            </a:r>
            <a:r>
              <a:rPr lang="en" sz="1400" dirty="0">
                <a:solidFill>
                  <a:schemeClr val="accent1"/>
                </a:solidFill>
              </a:rPr>
              <a:t> and attractive displays.</a:t>
            </a:r>
            <a:endParaRPr sz="1400" dirty="0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 dirty="0">
                <a:solidFill>
                  <a:schemeClr val="accent1"/>
                </a:solidFill>
              </a:rPr>
              <a:t>Allocate products across </a:t>
            </a:r>
            <a:r>
              <a:rPr lang="en" sz="1400" b="1" dirty="0">
                <a:solidFill>
                  <a:schemeClr val="accent1"/>
                </a:solidFill>
              </a:rPr>
              <a:t>branches </a:t>
            </a:r>
            <a:r>
              <a:rPr lang="en" sz="1400" dirty="0">
                <a:solidFill>
                  <a:schemeClr val="accent1"/>
                </a:solidFill>
              </a:rPr>
              <a:t>based on </a:t>
            </a:r>
            <a:r>
              <a:rPr lang="en" sz="1400" b="1" dirty="0">
                <a:solidFill>
                  <a:schemeClr val="accent1"/>
                </a:solidFill>
              </a:rPr>
              <a:t>popularity</a:t>
            </a:r>
            <a:r>
              <a:rPr lang="en" sz="1400" dirty="0">
                <a:solidFill>
                  <a:schemeClr val="accent1"/>
                </a:solidFill>
              </a:rPr>
              <a:t>.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659175" y="320575"/>
            <a:ext cx="81468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Key Takeaways &amp; Recommendations</a:t>
            </a:r>
            <a:endParaRPr sz="18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38"/>
          <p:cNvSpPr/>
          <p:nvPr/>
        </p:nvSpPr>
        <p:spPr>
          <a:xfrm rot="5400000">
            <a:off x="21788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917" y="320567"/>
            <a:ext cx="506775" cy="5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/>
          <p:nvPr/>
        </p:nvSpPr>
        <p:spPr>
          <a:xfrm>
            <a:off x="507763" y="1025725"/>
            <a:ext cx="1183500" cy="78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3A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507763" y="2651692"/>
            <a:ext cx="1183500" cy="78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3A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1744600" y="2569150"/>
            <a:ext cx="6726600" cy="24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Members spend slightly more than </a:t>
            </a:r>
            <a:r>
              <a:rPr lang="en" sz="1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non-members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on average.</a:t>
            </a: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○"/>
            </a:pP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Create </a:t>
            </a:r>
            <a:r>
              <a:rPr lang="en" sz="1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attractive benefits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(i.e. </a:t>
            </a:r>
            <a:r>
              <a:rPr lang="en" sz="1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exclusive offers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) to encourage more customers to join.</a:t>
            </a:r>
            <a:b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Females often spend on </a:t>
            </a:r>
            <a:r>
              <a:rPr lang="en" sz="1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Food and Beverages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and Males often spend on </a:t>
            </a:r>
            <a:r>
              <a:rPr lang="en" sz="1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Health and Beauty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products.</a:t>
            </a: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○"/>
            </a:pPr>
            <a:r>
              <a:rPr lang="en" sz="1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Tailor marketing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strategies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to appeal to gender-specific preferences.</a:t>
            </a:r>
            <a:b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●"/>
            </a:pPr>
            <a:r>
              <a:rPr lang="en" sz="1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E-wallet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is the most </a:t>
            </a:r>
            <a:r>
              <a:rPr lang="en" sz="1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popular 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payment method.</a:t>
            </a: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Char char="○"/>
            </a:pP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Promote payment using e-wallets as a payment method (i.e. discounts or incentives.)</a:t>
            </a: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>
            <a:off x="1465255" y="1189907"/>
            <a:ext cx="0" cy="461400"/>
          </a:xfrm>
          <a:prstGeom prst="straightConnector1">
            <a:avLst/>
          </a:prstGeom>
          <a:noFill/>
          <a:ln w="476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p38"/>
          <p:cNvCxnSpPr/>
          <p:nvPr/>
        </p:nvCxnSpPr>
        <p:spPr>
          <a:xfrm>
            <a:off x="1465255" y="2815874"/>
            <a:ext cx="0" cy="461400"/>
          </a:xfrm>
          <a:prstGeom prst="straightConnector1">
            <a:avLst/>
          </a:prstGeom>
          <a:noFill/>
          <a:ln w="476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38"/>
          <p:cNvSpPr txBox="1"/>
          <p:nvPr/>
        </p:nvSpPr>
        <p:spPr>
          <a:xfrm>
            <a:off x="692293" y="1127356"/>
            <a:ext cx="607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 sz="2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100"/>
          </a:p>
        </p:txBody>
      </p:sp>
      <p:sp>
        <p:nvSpPr>
          <p:cNvPr id="405" name="Google Shape;405;p38"/>
          <p:cNvSpPr txBox="1"/>
          <p:nvPr/>
        </p:nvSpPr>
        <p:spPr>
          <a:xfrm>
            <a:off x="692292" y="2795627"/>
            <a:ext cx="607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 sz="2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100"/>
          </a:p>
        </p:txBody>
      </p:sp>
      <p:cxnSp>
        <p:nvCxnSpPr>
          <p:cNvPr id="406" name="Google Shape;406;p38"/>
          <p:cNvCxnSpPr/>
          <p:nvPr/>
        </p:nvCxnSpPr>
        <p:spPr>
          <a:xfrm>
            <a:off x="1882243" y="2502372"/>
            <a:ext cx="65889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7" name="Google Shape;4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197" y="1519203"/>
            <a:ext cx="506774" cy="39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3500" y="3566199"/>
            <a:ext cx="506775" cy="4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0" y="1022550"/>
            <a:ext cx="1647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91700" y="1022550"/>
            <a:ext cx="79851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Objective</a:t>
            </a:r>
            <a:endParaRPr sz="26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2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Identify insights on </a:t>
            </a:r>
            <a:r>
              <a:rPr lang="en" sz="2400">
                <a:solidFill>
                  <a:schemeClr val="accent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Sales Trends</a:t>
            </a: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, </a:t>
            </a:r>
            <a:r>
              <a:rPr lang="en" sz="24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Product</a:t>
            </a:r>
            <a:r>
              <a:rPr lang="en" sz="24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" sz="24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Performance</a:t>
            </a: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, and </a:t>
            </a:r>
            <a:r>
              <a:rPr lang="en" sz="24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Customer Segments</a:t>
            </a: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&amp; </a:t>
            </a:r>
            <a:b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provide actionable recommendations.</a:t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/>
        </p:nvSpPr>
        <p:spPr>
          <a:xfrm>
            <a:off x="841200" y="1940550"/>
            <a:ext cx="7461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Thank you for your time and attention </a:t>
            </a:r>
            <a:r>
              <a:rPr lang="en"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🙂</a:t>
            </a:r>
            <a:endParaRPr sz="1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14" name="Google Shape;414;p39"/>
          <p:cNvSpPr/>
          <p:nvPr/>
        </p:nvSpPr>
        <p:spPr>
          <a:xfrm>
            <a:off x="0" y="1022550"/>
            <a:ext cx="1647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/>
        </p:nvSpPr>
        <p:spPr>
          <a:xfrm>
            <a:off x="772275" y="1022550"/>
            <a:ext cx="7461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References -</a:t>
            </a: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[1] Post-Holiday Spending: What Do Consumers Buy In January?  </a:t>
            </a:r>
            <a:b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6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https://www.capstonelogistics.com/blog/post-holiday-spending-what-do-consumers-buy-in-january/ </a:t>
            </a:r>
            <a:endParaRPr sz="16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[2] Population of Cities in Myanmar (2023)</a:t>
            </a:r>
            <a:br>
              <a:rPr lang="en"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6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https://worldpopulationreview.com/countries/cities/myanmar</a:t>
            </a:r>
            <a:endParaRPr sz="16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40"/>
          <p:cNvSpPr/>
          <p:nvPr/>
        </p:nvSpPr>
        <p:spPr>
          <a:xfrm>
            <a:off x="0" y="1022550"/>
            <a:ext cx="1647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/>
        </p:nvSpPr>
        <p:spPr>
          <a:xfrm>
            <a:off x="3605175" y="759350"/>
            <a:ext cx="5171700" cy="3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Overview</a:t>
            </a:r>
            <a:endParaRPr sz="25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r>
              <a:rPr lang="en" sz="1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22"/>
          <p:cNvSpPr/>
          <p:nvPr/>
        </p:nvSpPr>
        <p:spPr>
          <a:xfrm rot="5400000">
            <a:off x="5233275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6" name="Google Shape;186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315" r="31315"/>
          <a:stretch/>
        </p:blipFill>
        <p:spPr>
          <a:xfrm>
            <a:off x="664625" y="61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7" name="Google Shape;187;p22"/>
          <p:cNvSpPr txBox="1"/>
          <p:nvPr/>
        </p:nvSpPr>
        <p:spPr>
          <a:xfrm>
            <a:off x="4061700" y="1802950"/>
            <a:ext cx="48537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Supermarket’s product sales data collected from each transaction, also includes some customer information.</a:t>
            </a:r>
            <a:endParaRPr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4061700" y="3249475"/>
            <a:ext cx="48537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ranges between </a:t>
            </a:r>
            <a:r>
              <a:rPr lang="en" sz="17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January 1 - March 30, 2019</a:t>
            </a:r>
            <a:r>
              <a:rPr lang="en" sz="17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  <a:endParaRPr sz="17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294967295"/>
          </p:nvPr>
        </p:nvSpPr>
        <p:spPr>
          <a:xfrm>
            <a:off x="0" y="4847400"/>
            <a:ext cx="4853700" cy="2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b="1" i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* </a:t>
            </a:r>
            <a:r>
              <a:rPr lang="en" sz="1100" i="1"/>
              <a:t>Data is taken from Kaggle’s </a:t>
            </a:r>
            <a:r>
              <a:rPr lang="en" sz="1100" i="1" u="sng">
                <a:solidFill>
                  <a:schemeClr val="hlink"/>
                </a:solidFill>
                <a:hlinkClick r:id="rId4"/>
              </a:rPr>
              <a:t>supermarket sales</a:t>
            </a:r>
            <a:r>
              <a:rPr lang="en" sz="1100" i="1"/>
              <a:t> dataset</a:t>
            </a:r>
            <a:endParaRPr sz="1100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923425" y="526350"/>
            <a:ext cx="65700" cy="409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1413450" y="1933800"/>
            <a:ext cx="6317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Sales Trends</a:t>
            </a:r>
            <a:endParaRPr sz="5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Which Month Records the Highest Sales?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24"/>
          <p:cNvSpPr/>
          <p:nvPr/>
        </p:nvSpPr>
        <p:spPr>
          <a:xfrm rot="5400000">
            <a:off x="21788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1189200" y="1210325"/>
            <a:ext cx="77328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Highest sales occurred in </a:t>
            </a: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January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, accounting for </a:t>
            </a: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36%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of total sales. 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Sales could be affected by seasonal factors (</a:t>
            </a:r>
            <a:r>
              <a:rPr lang="en" sz="1500" i="1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i.e.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Post-holiday discounts) </a:t>
            </a:r>
            <a:r>
              <a:rPr lang="en" sz="1000" u="sng">
                <a:solidFill>
                  <a:schemeClr val="hlink"/>
                </a:solidFill>
                <a:latin typeface="Inter Medium"/>
                <a:ea typeface="Inter Medium"/>
                <a:cs typeface="Inter Medium"/>
                <a:sym typeface="Inter Medium"/>
                <a:hlinkClick r:id="rId3"/>
              </a:rPr>
              <a:t>[1]</a:t>
            </a:r>
            <a:endParaRPr sz="1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00" y="2658675"/>
            <a:ext cx="7930200" cy="2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874350" y="4280300"/>
            <a:ext cx="756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$ 116,292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4425326" y="4280300"/>
            <a:ext cx="647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$ 97,219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6867400" y="4280300"/>
            <a:ext cx="647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$ 109,456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1089700" y="3250775"/>
            <a:ext cx="2169600" cy="16080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450" y="2230475"/>
            <a:ext cx="2121000" cy="921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Which Days of the Month are the Busiest?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25"/>
          <p:cNvSpPr/>
          <p:nvPr/>
        </p:nvSpPr>
        <p:spPr>
          <a:xfrm rot="5400000">
            <a:off x="21787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1110900" y="1116225"/>
            <a:ext cx="7531800" cy="13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Number of customers during </a:t>
            </a: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Saturdays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were the highest, </a:t>
            </a:r>
            <a:r>
              <a:rPr lang="en" sz="1500" b="1">
                <a:solidFill>
                  <a:srgbClr val="5E35B1"/>
                </a:solidFill>
                <a:latin typeface="Inter"/>
                <a:ea typeface="Inter"/>
                <a:cs typeface="Inter"/>
                <a:sym typeface="Inter"/>
              </a:rPr>
              <a:t>Mondays</a:t>
            </a:r>
            <a:r>
              <a:rPr lang="en" sz="1500" b="1" i="1">
                <a:solidFill>
                  <a:srgbClr val="5E35B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were the least.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○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Saturday marks the start of the weekend.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○"/>
            </a:pPr>
            <a:r>
              <a:rPr lang="en" sz="1500" b="1">
                <a:solidFill>
                  <a:srgbClr val="00B6CB"/>
                </a:solidFill>
                <a:latin typeface="Inter"/>
                <a:ea typeface="Inter"/>
                <a:cs typeface="Inter"/>
                <a:sym typeface="Inter"/>
              </a:rPr>
              <a:t>Tuesdays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are also observed to have a high number of customers.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550" y="2640875"/>
            <a:ext cx="7436427" cy="2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1362125" y="3163700"/>
            <a:ext cx="706500" cy="15165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Which Times of Day are the Busiest?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26"/>
          <p:cNvSpPr/>
          <p:nvPr/>
        </p:nvSpPr>
        <p:spPr>
          <a:xfrm rot="5400000">
            <a:off x="21787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1113025" y="1147350"/>
            <a:ext cx="7531800" cy="1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It’s busiest during </a:t>
            </a: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6pm to 8pm</a:t>
            </a:r>
            <a:r>
              <a:rPr lang="en" sz="15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,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and the least busy time is during </a:t>
            </a:r>
            <a:r>
              <a:rPr lang="en" sz="15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4pm to 6pm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○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Customers prefer to run errands after office/activity hours.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○"/>
            </a:pPr>
            <a:r>
              <a:rPr lang="en" sz="15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12pm to 2pm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are also observed to have a high number of customers.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75" y="2681225"/>
            <a:ext cx="7531800" cy="19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1327031" y="3148915"/>
            <a:ext cx="1208400" cy="14493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Which Branch Records the Highest Sales?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75" y="2517525"/>
            <a:ext cx="7300848" cy="18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/>
          <p:nvPr/>
        </p:nvSpPr>
        <p:spPr>
          <a:xfrm rot="5400000">
            <a:off x="21787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1104400" y="1132725"/>
            <a:ext cx="7073400" cy="11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Naypyitaw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captures the most sales.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Average product prices are higher 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due to being Myanmar’s capital city.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1547450" y="3215400"/>
            <a:ext cx="1299000" cy="11202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236" name="Google Shape;236;p27"/>
          <p:cNvGraphicFramePr/>
          <p:nvPr/>
        </p:nvGraphicFramePr>
        <p:xfrm>
          <a:off x="6030575" y="167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{617255E2-C226-42ED-A8E5-2D9F5136D0F6}</a:tableStyleId>
              </a:tblPr>
              <a:tblGrid>
                <a:gridCol w="78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Naypyitaw</a:t>
                      </a:r>
                      <a:endParaRPr sz="9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1009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Mandalay</a:t>
                      </a:r>
                      <a:endParaRPr sz="9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B6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Yangon</a:t>
                      </a:r>
                      <a:endParaRPr sz="9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7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$ 56.6</a:t>
                      </a:r>
                      <a:endParaRPr sz="9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$ 55.6</a:t>
                      </a:r>
                      <a:endParaRPr sz="900">
                        <a:solidFill>
                          <a:schemeClr val="dk2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$ 54.7</a:t>
                      </a:r>
                      <a:endParaRPr sz="900">
                        <a:solidFill>
                          <a:schemeClr val="dk2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37" name="Google Shape;237;p27"/>
          <p:cNvCxnSpPr/>
          <p:nvPr/>
        </p:nvCxnSpPr>
        <p:spPr>
          <a:xfrm>
            <a:off x="5480375" y="1991975"/>
            <a:ext cx="29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/>
        </p:nvSpPr>
        <p:spPr>
          <a:xfrm>
            <a:off x="659175" y="541775"/>
            <a:ext cx="77328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Which Branch is the Busiest?</a:t>
            </a: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br>
              <a:rPr lang="en" sz="2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9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" name="Google Shape;243;p28"/>
          <p:cNvSpPr/>
          <p:nvPr/>
        </p:nvSpPr>
        <p:spPr>
          <a:xfrm rot="5400000">
            <a:off x="2178750" y="-1475700"/>
            <a:ext cx="147000" cy="30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1104400" y="1132725"/>
            <a:ext cx="7073400" cy="11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 Medium"/>
              <a:buChar char="●"/>
            </a:pPr>
            <a:r>
              <a:rPr lang="en" sz="1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Yangon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has the most number of </a:t>
            </a:r>
            <a:r>
              <a:rPr lang="en" sz="15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customers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AND </a:t>
            </a:r>
            <a:r>
              <a:rPr lang="en" sz="15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units </a:t>
            </a: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sold.</a:t>
            </a:r>
            <a:b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lvl="1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Yangon is the commercial &amp; cultural capital, with the largest population amongst all cities in Myanmar. </a:t>
            </a:r>
            <a:r>
              <a:rPr lang="en" sz="1000" u="sng">
                <a:solidFill>
                  <a:schemeClr val="hlink"/>
                </a:solidFill>
                <a:latin typeface="Inter Medium"/>
                <a:ea typeface="Inter Medium"/>
                <a:cs typeface="Inter Medium"/>
                <a:sym typeface="Inter Medium"/>
                <a:hlinkClick r:id="rId3"/>
              </a:rPr>
              <a:t>[2]</a:t>
            </a:r>
            <a:endParaRPr sz="15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225" y="2899250"/>
            <a:ext cx="4238850" cy="106423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/>
          <p:nvPr/>
        </p:nvSpPr>
        <p:spPr>
          <a:xfrm>
            <a:off x="5153175" y="3210738"/>
            <a:ext cx="744300" cy="7410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925" y="2942363"/>
            <a:ext cx="4238850" cy="10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/>
          <p:nvPr/>
        </p:nvSpPr>
        <p:spPr>
          <a:xfrm>
            <a:off x="4559088" y="2657513"/>
            <a:ext cx="25800" cy="154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584250" y="3265588"/>
            <a:ext cx="744300" cy="7410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1750550" y="2571750"/>
            <a:ext cx="10356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Customers</a:t>
            </a:r>
            <a:endParaRPr sz="11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6357850" y="2551475"/>
            <a:ext cx="10356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Units Sold</a:t>
            </a:r>
            <a:endParaRPr sz="1100" b="1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906</Words>
  <Application>Microsoft Office PowerPoint</Application>
  <PresentationFormat>On-screen Show (16:9)</PresentationFormat>
  <Paragraphs>127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Poppins</vt:lpstr>
      <vt:lpstr>Lato Light</vt:lpstr>
      <vt:lpstr>Open Sans Medium</vt:lpstr>
      <vt:lpstr>Inter SemiBold</vt:lpstr>
      <vt:lpstr>League Spartan Medium</vt:lpstr>
      <vt:lpstr>Inter</vt:lpstr>
      <vt:lpstr>Inter Medium</vt:lpstr>
      <vt:lpstr>Montserrat</vt:lpstr>
      <vt:lpstr>Arial</vt:lpstr>
      <vt:lpstr>Calibri</vt:lpstr>
      <vt:lpstr>League Spartan</vt:lpstr>
      <vt:lpstr>Open Sans</vt:lpstr>
      <vt:lpstr>Modern Monochrome - v1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Setiadi, Julianne Chania - (juliannecsetiadi)</cp:lastModifiedBy>
  <cp:revision>2</cp:revision>
  <dcterms:modified xsi:type="dcterms:W3CDTF">2023-10-22T21:05:29Z</dcterms:modified>
</cp:coreProperties>
</file>